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9" r:id="rId4"/>
    <p:sldId id="266" r:id="rId5"/>
    <p:sldId id="258" r:id="rId6"/>
    <p:sldId id="260" r:id="rId7"/>
    <p:sldId id="262" r:id="rId8"/>
    <p:sldId id="261"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63978"/>
  </p:normalViewPr>
  <p:slideViewPr>
    <p:cSldViewPr snapToGrid="0">
      <p:cViewPr varScale="1">
        <p:scale>
          <a:sx n="69" d="100"/>
          <a:sy n="69" d="100"/>
        </p:scale>
        <p:origin x="199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Stanley" userId="9a1fe32d40de1132" providerId="LiveId" clId="{A7C3F1DD-E5D9-5C4D-8763-7581ECD0CB4C}"/>
    <pc:docChg chg="custSel modSld">
      <pc:chgData name="Kevin Stanley" userId="9a1fe32d40de1132" providerId="LiveId" clId="{A7C3F1DD-E5D9-5C4D-8763-7581ECD0CB4C}" dt="2023-12-20T16:03:21.442" v="233" actId="20577"/>
      <pc:docMkLst>
        <pc:docMk/>
      </pc:docMkLst>
      <pc:sldChg chg="modNotesTx">
        <pc:chgData name="Kevin Stanley" userId="9a1fe32d40de1132" providerId="LiveId" clId="{A7C3F1DD-E5D9-5C4D-8763-7581ECD0CB4C}" dt="2023-12-20T16:03:21.442" v="233" actId="20577"/>
        <pc:sldMkLst>
          <pc:docMk/>
          <pc:sldMk cId="691254424" sldId="2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0052F-39A6-3044-BAD3-5EECAE08F432}" type="datetimeFigureOut">
              <a:rPr lang="en-US" smtClean="0"/>
              <a:t>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92CB1C-68D5-C447-AD72-E5F2FC624499}" type="slidenum">
              <a:rPr lang="en-US" smtClean="0"/>
              <a:t>‹#›</a:t>
            </a:fld>
            <a:endParaRPr lang="en-US"/>
          </a:p>
        </p:txBody>
      </p:sp>
    </p:spTree>
    <p:extLst>
      <p:ext uri="{BB962C8B-B14F-4D97-AF65-F5344CB8AC3E}">
        <p14:creationId xmlns:p14="http://schemas.microsoft.com/office/powerpoint/2010/main" val="123344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golden rules of journalism is that you should always try to get a balanced view on any story you’re covering. But in reality, that can be quite difficult to achieve. And the exact approach you take to balance might depend on which platform you’re publishing a story. There’s also a discussion to be had around the idea of free speech – and how we express that as journalists. So first, a question for you…</a:t>
            </a:r>
          </a:p>
        </p:txBody>
      </p:sp>
      <p:sp>
        <p:nvSpPr>
          <p:cNvPr id="4" name="Slide Number Placeholder 3"/>
          <p:cNvSpPr>
            <a:spLocks noGrp="1"/>
          </p:cNvSpPr>
          <p:nvPr>
            <p:ph type="sldNum" sz="quarter" idx="5"/>
          </p:nvPr>
        </p:nvSpPr>
        <p:spPr/>
        <p:txBody>
          <a:bodyPr/>
          <a:lstStyle/>
          <a:p>
            <a:fld id="{0492CB1C-68D5-C447-AD72-E5F2FC624499}" type="slidenum">
              <a:rPr lang="en-US" smtClean="0"/>
              <a:t>1</a:t>
            </a:fld>
            <a:endParaRPr lang="en-US"/>
          </a:p>
        </p:txBody>
      </p:sp>
    </p:spTree>
    <p:extLst>
      <p:ext uri="{BB962C8B-B14F-4D97-AF65-F5344CB8AC3E}">
        <p14:creationId xmlns:p14="http://schemas.microsoft.com/office/powerpoint/2010/main" val="281080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two headlines that appeared moments after the latest inflation figures were announced. In your view, which is the better headline?</a:t>
            </a:r>
          </a:p>
          <a:p>
            <a:endParaRPr lang="en-US" dirty="0"/>
          </a:p>
          <a:p>
            <a:r>
              <a:rPr lang="en-US" dirty="0"/>
              <a:t>DISCUSSION – which do students pick as being the better headline? If time, a short exercise on what THEY would write. Compare styles, tone and hint towards impartiality.</a:t>
            </a:r>
          </a:p>
        </p:txBody>
      </p:sp>
      <p:sp>
        <p:nvSpPr>
          <p:cNvPr id="4" name="Slide Number Placeholder 3"/>
          <p:cNvSpPr>
            <a:spLocks noGrp="1"/>
          </p:cNvSpPr>
          <p:nvPr>
            <p:ph type="sldNum" sz="quarter" idx="5"/>
          </p:nvPr>
        </p:nvSpPr>
        <p:spPr/>
        <p:txBody>
          <a:bodyPr/>
          <a:lstStyle/>
          <a:p>
            <a:fld id="{0492CB1C-68D5-C447-AD72-E5F2FC624499}" type="slidenum">
              <a:rPr lang="en-US" smtClean="0"/>
              <a:t>2</a:t>
            </a:fld>
            <a:endParaRPr lang="en-US"/>
          </a:p>
        </p:txBody>
      </p:sp>
    </p:spTree>
    <p:extLst>
      <p:ext uri="{BB962C8B-B14F-4D97-AF65-F5344CB8AC3E}">
        <p14:creationId xmlns:p14="http://schemas.microsoft.com/office/powerpoint/2010/main" val="3013091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take out the question of which is the BETTER headline – and look a little more closely at what story the headline is really telling us. This one is from LBC – and this is the post of X they pout out that morning. Is this an OPINION or a FACT?</a:t>
            </a:r>
          </a:p>
          <a:p>
            <a:endParaRPr lang="en-US" dirty="0"/>
          </a:p>
          <a:p>
            <a:r>
              <a:rPr lang="en-US" dirty="0"/>
              <a:t>Open discussion – WHY is it one or the other. Is it factual, or just telling one part of the story?</a:t>
            </a:r>
          </a:p>
          <a:p>
            <a:endParaRPr lang="en-US" dirty="0"/>
          </a:p>
          <a:p>
            <a:r>
              <a:rPr lang="en-US" dirty="0"/>
              <a:t>[Add context here – as well as being an opinion, it’s also misleading “Boost for Brits’ wallets” suggests people will have MORE money – but the fact is, prices are </a:t>
            </a:r>
            <a:r>
              <a:rPr lang="en-US"/>
              <a:t>still rising!</a:t>
            </a:r>
            <a:endParaRPr lang="en-US" dirty="0"/>
          </a:p>
        </p:txBody>
      </p:sp>
      <p:sp>
        <p:nvSpPr>
          <p:cNvPr id="4" name="Slide Number Placeholder 3"/>
          <p:cNvSpPr>
            <a:spLocks noGrp="1"/>
          </p:cNvSpPr>
          <p:nvPr>
            <p:ph type="sldNum" sz="quarter" idx="5"/>
          </p:nvPr>
        </p:nvSpPr>
        <p:spPr/>
        <p:txBody>
          <a:bodyPr/>
          <a:lstStyle/>
          <a:p>
            <a:fld id="{0492CB1C-68D5-C447-AD72-E5F2FC624499}" type="slidenum">
              <a:rPr lang="en-US" smtClean="0"/>
              <a:t>3</a:t>
            </a:fld>
            <a:endParaRPr lang="en-US"/>
          </a:p>
        </p:txBody>
      </p:sp>
    </p:spTree>
    <p:extLst>
      <p:ext uri="{BB962C8B-B14F-4D97-AF65-F5344CB8AC3E}">
        <p14:creationId xmlns:p14="http://schemas.microsoft.com/office/powerpoint/2010/main" val="1933650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let’s click on the post from X and see what we get – here’s the article – is it OPINION or FACT? </a:t>
            </a:r>
          </a:p>
          <a:p>
            <a:endParaRPr lang="en-US" dirty="0"/>
          </a:p>
          <a:p>
            <a:r>
              <a:rPr lang="en-US" dirty="0"/>
              <a:t>Widen discussion to difference between the HEADLINE and the ARTICLE. Was the headline framed in a particular way and why? (Click bait?)</a:t>
            </a:r>
          </a:p>
        </p:txBody>
      </p:sp>
      <p:sp>
        <p:nvSpPr>
          <p:cNvPr id="4" name="Slide Number Placeholder 3"/>
          <p:cNvSpPr>
            <a:spLocks noGrp="1"/>
          </p:cNvSpPr>
          <p:nvPr>
            <p:ph type="sldNum" sz="quarter" idx="5"/>
          </p:nvPr>
        </p:nvSpPr>
        <p:spPr/>
        <p:txBody>
          <a:bodyPr/>
          <a:lstStyle/>
          <a:p>
            <a:fld id="{0492CB1C-68D5-C447-AD72-E5F2FC624499}" type="slidenum">
              <a:rPr lang="en-US" smtClean="0"/>
              <a:t>4</a:t>
            </a:fld>
            <a:endParaRPr lang="en-US"/>
          </a:p>
        </p:txBody>
      </p:sp>
    </p:spTree>
    <p:extLst>
      <p:ext uri="{BB962C8B-B14F-4D97-AF65-F5344CB8AC3E}">
        <p14:creationId xmlns:p14="http://schemas.microsoft.com/office/powerpoint/2010/main" val="2462479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was how LBC told the story online. Let’s listen now to how they presented it on the radio.</a:t>
            </a:r>
          </a:p>
          <a:p>
            <a:endParaRPr lang="en-US" dirty="0"/>
          </a:p>
          <a:p>
            <a:r>
              <a:rPr lang="en-US" dirty="0"/>
              <a:t>Was that OPINION or FACT? And why? Was it more factual than the article? Was it LESS opinionated than then post on X? </a:t>
            </a:r>
          </a:p>
          <a:p>
            <a:endParaRPr lang="en-US" dirty="0"/>
          </a:p>
          <a:p>
            <a:r>
              <a:rPr lang="en-US" dirty="0"/>
              <a:t>Why do do think that was?</a:t>
            </a:r>
          </a:p>
        </p:txBody>
      </p:sp>
      <p:sp>
        <p:nvSpPr>
          <p:cNvPr id="4" name="Slide Number Placeholder 3"/>
          <p:cNvSpPr>
            <a:spLocks noGrp="1"/>
          </p:cNvSpPr>
          <p:nvPr>
            <p:ph type="sldNum" sz="quarter" idx="5"/>
          </p:nvPr>
        </p:nvSpPr>
        <p:spPr/>
        <p:txBody>
          <a:bodyPr/>
          <a:lstStyle/>
          <a:p>
            <a:fld id="{0492CB1C-68D5-C447-AD72-E5F2FC624499}" type="slidenum">
              <a:rPr lang="en-US" smtClean="0"/>
              <a:t>5</a:t>
            </a:fld>
            <a:endParaRPr lang="en-US"/>
          </a:p>
        </p:txBody>
      </p:sp>
    </p:spTree>
    <p:extLst>
      <p:ext uri="{BB962C8B-B14F-4D97-AF65-F5344CB8AC3E}">
        <p14:creationId xmlns:p14="http://schemas.microsoft.com/office/powerpoint/2010/main" val="4293060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talked earlier about having the right to free speech. And we do. But when it comes to some types of journalism, there are regulations. In the UK, all broadcasters must stick to the OFCOM Broadcast Code. And here’s the important bit.</a:t>
            </a:r>
          </a:p>
          <a:p>
            <a:endParaRPr lang="en-US" dirty="0"/>
          </a:p>
          <a:p>
            <a:r>
              <a:rPr lang="en-US" dirty="0"/>
              <a:t>So what do we think impartiality means? OPEN DISCUSSION. CHALLENGE ASSUMPTIONS OF PURE BALANCE. </a:t>
            </a:r>
          </a:p>
        </p:txBody>
      </p:sp>
      <p:sp>
        <p:nvSpPr>
          <p:cNvPr id="4" name="Slide Number Placeholder 3"/>
          <p:cNvSpPr>
            <a:spLocks noGrp="1"/>
          </p:cNvSpPr>
          <p:nvPr>
            <p:ph type="sldNum" sz="quarter" idx="5"/>
          </p:nvPr>
        </p:nvSpPr>
        <p:spPr/>
        <p:txBody>
          <a:bodyPr/>
          <a:lstStyle/>
          <a:p>
            <a:fld id="{0492CB1C-68D5-C447-AD72-E5F2FC624499}" type="slidenum">
              <a:rPr lang="en-US" smtClean="0"/>
              <a:t>6</a:t>
            </a:fld>
            <a:endParaRPr lang="en-US"/>
          </a:p>
        </p:txBody>
      </p:sp>
    </p:spTree>
    <p:extLst>
      <p:ext uri="{BB962C8B-B14F-4D97-AF65-F5344CB8AC3E}">
        <p14:creationId xmlns:p14="http://schemas.microsoft.com/office/powerpoint/2010/main" val="594804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we’ve heard how a commercial radio station covers the story – here’s what the BBC did – this example from Radio 2.</a:t>
            </a:r>
          </a:p>
          <a:p>
            <a:endParaRPr lang="en-US" dirty="0"/>
          </a:p>
          <a:p>
            <a:r>
              <a:rPr lang="en-US" dirty="0"/>
              <a:t>PLAY CLIP</a:t>
            </a:r>
          </a:p>
          <a:p>
            <a:endParaRPr lang="en-US" dirty="0"/>
          </a:p>
          <a:p>
            <a:r>
              <a:rPr lang="en-US" dirty="0"/>
              <a:t>How did that differ from LBC? Was there more attention to impartiality or less? Why?</a:t>
            </a:r>
          </a:p>
        </p:txBody>
      </p:sp>
      <p:sp>
        <p:nvSpPr>
          <p:cNvPr id="4" name="Slide Number Placeholder 3"/>
          <p:cNvSpPr>
            <a:spLocks noGrp="1"/>
          </p:cNvSpPr>
          <p:nvPr>
            <p:ph type="sldNum" sz="quarter" idx="5"/>
          </p:nvPr>
        </p:nvSpPr>
        <p:spPr/>
        <p:txBody>
          <a:bodyPr/>
          <a:lstStyle/>
          <a:p>
            <a:fld id="{0492CB1C-68D5-C447-AD72-E5F2FC624499}" type="slidenum">
              <a:rPr lang="en-US" smtClean="0"/>
              <a:t>7</a:t>
            </a:fld>
            <a:endParaRPr lang="en-US"/>
          </a:p>
        </p:txBody>
      </p:sp>
    </p:spTree>
    <p:extLst>
      <p:ext uri="{BB962C8B-B14F-4D97-AF65-F5344CB8AC3E}">
        <p14:creationId xmlns:p14="http://schemas.microsoft.com/office/powerpoint/2010/main" val="417023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although the </a:t>
            </a:r>
            <a:r>
              <a:rPr lang="en-US" dirty="0" err="1"/>
              <a:t>Ofcom</a:t>
            </a:r>
            <a:r>
              <a:rPr lang="en-US" dirty="0"/>
              <a:t> regulations DON’T apply to Online text content – </a:t>
            </a:r>
            <a:r>
              <a:rPr lang="en-US" dirty="0" err="1"/>
              <a:t>ie</a:t>
            </a:r>
            <a:r>
              <a:rPr lang="en-US" dirty="0"/>
              <a:t> : a news website – the BBC goes further than most in trying to cover all sides of a story – especially if it’s a complex one like inflation. Here are two ANALYSIS BOXES from Chief Political Correspondent Henry </a:t>
            </a:r>
            <a:r>
              <a:rPr lang="en-US" dirty="0" err="1"/>
              <a:t>Zeffernan</a:t>
            </a:r>
            <a:r>
              <a:rPr lang="en-US" dirty="0"/>
              <a:t> and Cost of Living Correspondent Kevin Peachey. Each of these Correspondents is considered to be an expert in their field, and it’s their job to go into much more detail about the big stories. Let’s take a look at what Henry wrote…</a:t>
            </a:r>
          </a:p>
        </p:txBody>
      </p:sp>
      <p:sp>
        <p:nvSpPr>
          <p:cNvPr id="4" name="Slide Number Placeholder 3"/>
          <p:cNvSpPr>
            <a:spLocks noGrp="1"/>
          </p:cNvSpPr>
          <p:nvPr>
            <p:ph type="sldNum" sz="quarter" idx="5"/>
          </p:nvPr>
        </p:nvSpPr>
        <p:spPr/>
        <p:txBody>
          <a:bodyPr/>
          <a:lstStyle/>
          <a:p>
            <a:fld id="{0492CB1C-68D5-C447-AD72-E5F2FC624499}" type="slidenum">
              <a:rPr lang="en-US" smtClean="0"/>
              <a:t>8</a:t>
            </a:fld>
            <a:endParaRPr lang="en-US"/>
          </a:p>
        </p:txBody>
      </p:sp>
    </p:spTree>
    <p:extLst>
      <p:ext uri="{BB962C8B-B14F-4D97-AF65-F5344CB8AC3E}">
        <p14:creationId xmlns:p14="http://schemas.microsoft.com/office/powerpoint/2010/main" val="2764028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make of this language? Is it OPINION or ANALYSIS?</a:t>
            </a:r>
          </a:p>
          <a:p>
            <a:endParaRPr lang="en-US" dirty="0"/>
          </a:p>
          <a:p>
            <a:r>
              <a:rPr lang="en-US" dirty="0"/>
              <a:t>Open up discussion – but explain that not EVERY item has to be TOTALLY BALANCED. Refer to </a:t>
            </a:r>
            <a:r>
              <a:rPr lang="en-US" dirty="0" err="1"/>
              <a:t>Ofcom</a:t>
            </a:r>
            <a:r>
              <a:rPr lang="en-US" dirty="0"/>
              <a:t> regulations and “due impartiality”. Explain that when it comes to regulation, balance can be achieved over time. </a:t>
            </a:r>
          </a:p>
          <a:p>
            <a:endParaRPr lang="en-US" dirty="0"/>
          </a:p>
          <a:p>
            <a:r>
              <a:rPr lang="en-US" dirty="0"/>
              <a:t>[If time, run a short exercise with resources of different opinions and how these could apply to a series of news broadcasts over a day]</a:t>
            </a:r>
          </a:p>
        </p:txBody>
      </p:sp>
      <p:sp>
        <p:nvSpPr>
          <p:cNvPr id="4" name="Slide Number Placeholder 3"/>
          <p:cNvSpPr>
            <a:spLocks noGrp="1"/>
          </p:cNvSpPr>
          <p:nvPr>
            <p:ph type="sldNum" sz="quarter" idx="5"/>
          </p:nvPr>
        </p:nvSpPr>
        <p:spPr/>
        <p:txBody>
          <a:bodyPr/>
          <a:lstStyle/>
          <a:p>
            <a:fld id="{0492CB1C-68D5-C447-AD72-E5F2FC624499}" type="slidenum">
              <a:rPr lang="en-US" smtClean="0"/>
              <a:t>9</a:t>
            </a:fld>
            <a:endParaRPr lang="en-US"/>
          </a:p>
        </p:txBody>
      </p:sp>
    </p:spTree>
    <p:extLst>
      <p:ext uri="{BB962C8B-B14F-4D97-AF65-F5344CB8AC3E}">
        <p14:creationId xmlns:p14="http://schemas.microsoft.com/office/powerpoint/2010/main" val="31616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going back to that idea of balance… what do we make of this headline?</a:t>
            </a:r>
          </a:p>
          <a:p>
            <a:endParaRPr lang="en-US" dirty="0"/>
          </a:p>
          <a:p>
            <a:r>
              <a:rPr lang="en-US" dirty="0"/>
              <a:t>Open discussion. Explain that, unlike broadcasters, newspapers and online text outlets are not subject to the same impartiality rules.</a:t>
            </a:r>
          </a:p>
        </p:txBody>
      </p:sp>
      <p:sp>
        <p:nvSpPr>
          <p:cNvPr id="4" name="Slide Number Placeholder 3"/>
          <p:cNvSpPr>
            <a:spLocks noGrp="1"/>
          </p:cNvSpPr>
          <p:nvPr>
            <p:ph type="sldNum" sz="quarter" idx="5"/>
          </p:nvPr>
        </p:nvSpPr>
        <p:spPr/>
        <p:txBody>
          <a:bodyPr/>
          <a:lstStyle/>
          <a:p>
            <a:fld id="{0492CB1C-68D5-C447-AD72-E5F2FC624499}" type="slidenum">
              <a:rPr lang="en-US" smtClean="0"/>
              <a:t>10</a:t>
            </a:fld>
            <a:endParaRPr lang="en-US"/>
          </a:p>
        </p:txBody>
      </p:sp>
    </p:spTree>
    <p:extLst>
      <p:ext uri="{BB962C8B-B14F-4D97-AF65-F5344CB8AC3E}">
        <p14:creationId xmlns:p14="http://schemas.microsoft.com/office/powerpoint/2010/main" val="1342186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97562-F9F5-2CAB-B3F1-8AAC53EFB4E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84BD58F-0B3C-555E-E069-C48EF4DC0C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9FE13E2-BFF5-7D85-334B-F5F9DECCEB73}"/>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5" name="Footer Placeholder 4">
            <a:extLst>
              <a:ext uri="{FF2B5EF4-FFF2-40B4-BE49-F238E27FC236}">
                <a16:creationId xmlns:a16="http://schemas.microsoft.com/office/drawing/2014/main" id="{6E87C87D-2366-A9B7-EE1E-C150ACDC87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869120-B604-97B1-9B63-BE2C829E5937}"/>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285504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298B6-F7DB-99FE-449B-56FFD065D51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4F1B0BE-9538-987A-0CEA-06C7E61C9C0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A572798-390D-F6F6-4C95-8DDDC0FD80C7}"/>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5" name="Footer Placeholder 4">
            <a:extLst>
              <a:ext uri="{FF2B5EF4-FFF2-40B4-BE49-F238E27FC236}">
                <a16:creationId xmlns:a16="http://schemas.microsoft.com/office/drawing/2014/main" id="{D81568FF-54D3-9AA4-C15B-04CB0967F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D8A1CA-4A44-4113-DE22-B0D7017F8109}"/>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4137832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950B7-ABB8-DDFB-F098-3B4E2E7D9E5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88EF4B9-E2A9-9934-0D9A-AFD012B9DD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6BAE6AA-CEF5-C286-0BBF-79A46F85A324}"/>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5" name="Footer Placeholder 4">
            <a:extLst>
              <a:ext uri="{FF2B5EF4-FFF2-40B4-BE49-F238E27FC236}">
                <a16:creationId xmlns:a16="http://schemas.microsoft.com/office/drawing/2014/main" id="{0639B946-F8FD-154B-635C-8958747FCF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4AF16D-6F12-18B4-DA04-1F60249E1910}"/>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387402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77D5-0D60-69BE-B6DC-E1A8E05AE36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75A2027-EC85-DE65-0E32-C6C139FE1E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A4E5FE6-6446-FCAE-804D-0305D44103A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3D4F90E-0B6C-218F-861C-590C36DE7E34}"/>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6" name="Footer Placeholder 5">
            <a:extLst>
              <a:ext uri="{FF2B5EF4-FFF2-40B4-BE49-F238E27FC236}">
                <a16:creationId xmlns:a16="http://schemas.microsoft.com/office/drawing/2014/main" id="{4041EBAE-79C5-00AA-F488-2AEC1145D6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7E7B1-D6FF-5A85-48D3-754D93A189DE}"/>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300382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4D82F-098F-6C4E-36F4-A2A91EC6C39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564D5C-B6E2-53CC-9F06-1E4BCDB34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33284C0-2F9D-9073-FF90-676F8C02705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8CF78F7-E614-7512-66A4-F25CB7CF4C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DF5772E-FB78-5072-8630-D4F90DE4CEE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243F556-3482-12F2-3029-474218845813}"/>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8" name="Footer Placeholder 7">
            <a:extLst>
              <a:ext uri="{FF2B5EF4-FFF2-40B4-BE49-F238E27FC236}">
                <a16:creationId xmlns:a16="http://schemas.microsoft.com/office/drawing/2014/main" id="{216CB44C-5E8D-2733-0CB6-EA2B823379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19ABF1-BA7A-2DC4-4AF3-E1F68F0F199B}"/>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2846958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4474-5887-6DF9-DD20-11D9C5E1443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D48A3AC-949F-6BD2-6238-0614CEC8FB63}"/>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4" name="Footer Placeholder 3">
            <a:extLst>
              <a:ext uri="{FF2B5EF4-FFF2-40B4-BE49-F238E27FC236}">
                <a16:creationId xmlns:a16="http://schemas.microsoft.com/office/drawing/2014/main" id="{2BAA5CAE-6BAF-597E-C063-3785FD88F1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1CAF54-6E73-BA4E-D03C-AD6E1EF75B52}"/>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1269688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D5D5-7B03-8226-7823-A736F2962197}"/>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3" name="Footer Placeholder 2">
            <a:extLst>
              <a:ext uri="{FF2B5EF4-FFF2-40B4-BE49-F238E27FC236}">
                <a16:creationId xmlns:a16="http://schemas.microsoft.com/office/drawing/2014/main" id="{2CCEB3ED-A1DD-F2C6-0344-DD6BD76D93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0352EC-083B-1CD3-DCD1-22CD36A54238}"/>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272512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3176-94CE-99B7-458F-593F2534B39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57FD7AF-3DF3-933A-7599-F8A0E41881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BADE503-DC61-FA0E-2646-9509039FC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07E09A-3252-8263-8888-AF7E20415275}"/>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6" name="Footer Placeholder 5">
            <a:extLst>
              <a:ext uri="{FF2B5EF4-FFF2-40B4-BE49-F238E27FC236}">
                <a16:creationId xmlns:a16="http://schemas.microsoft.com/office/drawing/2014/main" id="{64CD6E07-A5E0-766F-7886-23100E742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F9C7C4-B193-FB67-B03F-440BDA7F7BD1}"/>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13648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A9F50-5B8F-EFA9-2699-558B1336F0A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BE67CEC-B5E0-C137-5C06-BB15163558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25E3D7-68D6-CF8C-FF95-0669F2788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89FC8A-CA3E-9427-E035-E5AFBC2E23C0}"/>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6" name="Footer Placeholder 5">
            <a:extLst>
              <a:ext uri="{FF2B5EF4-FFF2-40B4-BE49-F238E27FC236}">
                <a16:creationId xmlns:a16="http://schemas.microsoft.com/office/drawing/2014/main" id="{6DA12F70-7982-535F-00F0-9D080A2E2A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38F816-0579-076B-8B81-2D1A66E37FF5}"/>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4021306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B819B-8D63-4A29-7693-AAD936604EC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3C768C-A957-791A-94BA-30ABF529583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40E313-8855-542E-1000-3144395D9180}"/>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5" name="Footer Placeholder 4">
            <a:extLst>
              <a:ext uri="{FF2B5EF4-FFF2-40B4-BE49-F238E27FC236}">
                <a16:creationId xmlns:a16="http://schemas.microsoft.com/office/drawing/2014/main" id="{153F440E-9AFE-0A2A-53A9-83F9AC6BCD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2EC2E8-F793-EF46-7DFC-9E1427919848}"/>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3307428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818D05-D2DE-FD04-9939-F88AC0C4E1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B3F7C03-92FF-03DE-1F7D-A0C4B9BA208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00F1BF-F453-F796-6DFE-45C2634AA109}"/>
              </a:ext>
            </a:extLst>
          </p:cNvPr>
          <p:cNvSpPr>
            <a:spLocks noGrp="1"/>
          </p:cNvSpPr>
          <p:nvPr>
            <p:ph type="dt" sz="half" idx="10"/>
          </p:nvPr>
        </p:nvSpPr>
        <p:spPr/>
        <p:txBody>
          <a:bodyPr/>
          <a:lstStyle/>
          <a:p>
            <a:fld id="{0D02DD85-8AB6-6D45-92AD-457ED51A8B2C}" type="datetimeFigureOut">
              <a:rPr lang="en-US" smtClean="0"/>
              <a:t>12/20/23</a:t>
            </a:fld>
            <a:endParaRPr lang="en-US"/>
          </a:p>
        </p:txBody>
      </p:sp>
      <p:sp>
        <p:nvSpPr>
          <p:cNvPr id="5" name="Footer Placeholder 4">
            <a:extLst>
              <a:ext uri="{FF2B5EF4-FFF2-40B4-BE49-F238E27FC236}">
                <a16:creationId xmlns:a16="http://schemas.microsoft.com/office/drawing/2014/main" id="{1A722061-C291-BE1E-5EC1-5347CA0C9F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EC9373-2EEF-902D-9FCD-839CBA7F6BB6}"/>
              </a:ext>
            </a:extLst>
          </p:cNvPr>
          <p:cNvSpPr>
            <a:spLocks noGrp="1"/>
          </p:cNvSpPr>
          <p:nvPr>
            <p:ph type="sldNum" sz="quarter" idx="12"/>
          </p:nvPr>
        </p:nvSpPr>
        <p:spPr/>
        <p:txBody>
          <a:bodyPr/>
          <a:lstStyle/>
          <a:p>
            <a:fld id="{80C63199-6EC4-FC42-849B-9E3EBA35E764}" type="slidenum">
              <a:rPr lang="en-US" smtClean="0"/>
              <a:t>‹#›</a:t>
            </a:fld>
            <a:endParaRPr lang="en-US"/>
          </a:p>
        </p:txBody>
      </p:sp>
    </p:spTree>
    <p:extLst>
      <p:ext uri="{BB962C8B-B14F-4D97-AF65-F5344CB8AC3E}">
        <p14:creationId xmlns:p14="http://schemas.microsoft.com/office/powerpoint/2010/main" val="222404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BE3ADA-0D72-9F4B-34C0-F7BACD7841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7DE20F5-CB34-7F03-4778-B74D26777C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CCB2CC-AECF-61C1-92D7-3F3FC7ED61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2DD85-8AB6-6D45-92AD-457ED51A8B2C}" type="datetimeFigureOut">
              <a:rPr lang="en-US" smtClean="0"/>
              <a:t>12/20/23</a:t>
            </a:fld>
            <a:endParaRPr lang="en-US"/>
          </a:p>
        </p:txBody>
      </p:sp>
      <p:sp>
        <p:nvSpPr>
          <p:cNvPr id="5" name="Footer Placeholder 4">
            <a:extLst>
              <a:ext uri="{FF2B5EF4-FFF2-40B4-BE49-F238E27FC236}">
                <a16:creationId xmlns:a16="http://schemas.microsoft.com/office/drawing/2014/main" id="{F200E97F-04AB-CFF7-BE5D-925A1C45A7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A3C416-10CC-2355-A838-DB349BACC0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63199-6EC4-FC42-849B-9E3EBA35E764}" type="slidenum">
              <a:rPr lang="en-US" smtClean="0"/>
              <a:t>‹#›</a:t>
            </a:fld>
            <a:endParaRPr lang="en-US"/>
          </a:p>
        </p:txBody>
      </p:sp>
    </p:spTree>
    <p:extLst>
      <p:ext uri="{BB962C8B-B14F-4D97-AF65-F5344CB8AC3E}">
        <p14:creationId xmlns:p14="http://schemas.microsoft.com/office/powerpoint/2010/main" val="3709075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71528" y="343986"/>
            <a:ext cx="10167937" cy="1392071"/>
          </a:xfrm>
        </p:spPr>
        <p:txBody>
          <a:bodyPr>
            <a:noAutofit/>
          </a:bodyPr>
          <a:lstStyle/>
          <a:p>
            <a:r>
              <a:rPr lang="en-US" sz="6600" b="1" dirty="0">
                <a:solidFill>
                  <a:schemeClr val="bg1"/>
                </a:solidFill>
                <a:latin typeface="+mn-lt"/>
              </a:rPr>
              <a:t>CAN YOU SEE BOTH SIDES?</a:t>
            </a:r>
          </a:p>
        </p:txBody>
      </p:sp>
      <p:pic>
        <p:nvPicPr>
          <p:cNvPr id="5" name="Picture 4" descr="A cartoon of two men&#10;&#10;Description automatically generated">
            <a:extLst>
              <a:ext uri="{FF2B5EF4-FFF2-40B4-BE49-F238E27FC236}">
                <a16:creationId xmlns:a16="http://schemas.microsoft.com/office/drawing/2014/main" id="{C4DF6979-97FF-CA07-D7D0-111CD36B0A07}"/>
              </a:ext>
            </a:extLst>
          </p:cNvPr>
          <p:cNvPicPr>
            <a:picLocks noChangeAspect="1"/>
          </p:cNvPicPr>
          <p:nvPr/>
        </p:nvPicPr>
        <p:blipFill>
          <a:blip r:embed="rId3"/>
          <a:stretch>
            <a:fillRect/>
          </a:stretch>
        </p:blipFill>
        <p:spPr>
          <a:xfrm>
            <a:off x="2286000" y="2117892"/>
            <a:ext cx="7620000" cy="4330700"/>
          </a:xfrm>
          <a:prstGeom prst="rect">
            <a:avLst/>
          </a:prstGeom>
        </p:spPr>
      </p:pic>
    </p:spTree>
    <p:extLst>
      <p:ext uri="{BB962C8B-B14F-4D97-AF65-F5344CB8AC3E}">
        <p14:creationId xmlns:p14="http://schemas.microsoft.com/office/powerpoint/2010/main" val="3451277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71528" y="242893"/>
            <a:ext cx="10167937" cy="1778918"/>
          </a:xfrm>
        </p:spPr>
        <p:txBody>
          <a:bodyPr>
            <a:noAutofit/>
          </a:bodyPr>
          <a:lstStyle/>
          <a:p>
            <a:r>
              <a:rPr lang="en-US" sz="6600" b="1" dirty="0">
                <a:solidFill>
                  <a:schemeClr val="bg1"/>
                </a:solidFill>
                <a:latin typeface="+mn-lt"/>
              </a:rPr>
              <a:t>WHICH IS THE BETTER HEADLINE?</a:t>
            </a:r>
          </a:p>
        </p:txBody>
      </p:sp>
      <p:pic>
        <p:nvPicPr>
          <p:cNvPr id="4" name="Picture 3" descr="A person standing at a cash register&#10;&#10;Description automatically generated">
            <a:extLst>
              <a:ext uri="{FF2B5EF4-FFF2-40B4-BE49-F238E27FC236}">
                <a16:creationId xmlns:a16="http://schemas.microsoft.com/office/drawing/2014/main" id="{479633E2-3C11-19E9-0779-C7C6F1B3E5E7}"/>
              </a:ext>
            </a:extLst>
          </p:cNvPr>
          <p:cNvPicPr>
            <a:picLocks noChangeAspect="1"/>
          </p:cNvPicPr>
          <p:nvPr/>
        </p:nvPicPr>
        <p:blipFill rotWithShape="1">
          <a:blip r:embed="rId3"/>
          <a:srcRect l="5375" t="3237" b="72020"/>
          <a:stretch/>
        </p:blipFill>
        <p:spPr>
          <a:xfrm>
            <a:off x="2871799" y="2143127"/>
            <a:ext cx="7354612" cy="1528771"/>
          </a:xfrm>
          <a:prstGeom prst="rect">
            <a:avLst/>
          </a:prstGeom>
        </p:spPr>
      </p:pic>
      <p:pic>
        <p:nvPicPr>
          <p:cNvPr id="7" name="Picture 6" descr="A screenshot of a website&#10;&#10;Description automatically generated">
            <a:extLst>
              <a:ext uri="{FF2B5EF4-FFF2-40B4-BE49-F238E27FC236}">
                <a16:creationId xmlns:a16="http://schemas.microsoft.com/office/drawing/2014/main" id="{4F4E0376-212D-416D-1A06-8935E035DD64}"/>
              </a:ext>
            </a:extLst>
          </p:cNvPr>
          <p:cNvPicPr>
            <a:picLocks noChangeAspect="1"/>
          </p:cNvPicPr>
          <p:nvPr/>
        </p:nvPicPr>
        <p:blipFill rotWithShape="1">
          <a:blip r:embed="rId4"/>
          <a:srcRect t="62275"/>
          <a:stretch/>
        </p:blipFill>
        <p:spPr>
          <a:xfrm>
            <a:off x="2613036" y="4914910"/>
            <a:ext cx="7772400" cy="1059777"/>
          </a:xfrm>
          <a:prstGeom prst="rect">
            <a:avLst/>
          </a:prstGeom>
        </p:spPr>
      </p:pic>
      <p:sp>
        <p:nvSpPr>
          <p:cNvPr id="8" name="Rectangle 7">
            <a:extLst>
              <a:ext uri="{FF2B5EF4-FFF2-40B4-BE49-F238E27FC236}">
                <a16:creationId xmlns:a16="http://schemas.microsoft.com/office/drawing/2014/main" id="{DEBF2573-C42D-0AF4-CAC5-CBDB93FCFE92}"/>
              </a:ext>
            </a:extLst>
          </p:cNvPr>
          <p:cNvSpPr/>
          <p:nvPr/>
        </p:nvSpPr>
        <p:spPr>
          <a:xfrm>
            <a:off x="557213" y="2114550"/>
            <a:ext cx="1671637" cy="1528771"/>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800" dirty="0"/>
              <a:t>A</a:t>
            </a:r>
            <a:endParaRPr lang="en-US" dirty="0"/>
          </a:p>
        </p:txBody>
      </p:sp>
      <p:sp>
        <p:nvSpPr>
          <p:cNvPr id="9" name="Rectangle 8">
            <a:extLst>
              <a:ext uri="{FF2B5EF4-FFF2-40B4-BE49-F238E27FC236}">
                <a16:creationId xmlns:a16="http://schemas.microsoft.com/office/drawing/2014/main" id="{A65968C3-DCED-9262-80BA-5E127CD7C83F}"/>
              </a:ext>
            </a:extLst>
          </p:cNvPr>
          <p:cNvSpPr/>
          <p:nvPr/>
        </p:nvSpPr>
        <p:spPr>
          <a:xfrm>
            <a:off x="509586" y="4681553"/>
            <a:ext cx="1671637" cy="1528771"/>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800" dirty="0"/>
              <a:t>B</a:t>
            </a:r>
            <a:endParaRPr lang="en-US" dirty="0"/>
          </a:p>
        </p:txBody>
      </p:sp>
    </p:spTree>
    <p:extLst>
      <p:ext uri="{BB962C8B-B14F-4D97-AF65-F5344CB8AC3E}">
        <p14:creationId xmlns:p14="http://schemas.microsoft.com/office/powerpoint/2010/main" val="2370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16" presetClass="entr" presetSubtype="21"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par>
                                <p:cTn id="22" presetID="16" presetClass="entr" presetSubtype="2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71528" y="200022"/>
            <a:ext cx="10167937" cy="1150269"/>
          </a:xfrm>
        </p:spPr>
        <p:txBody>
          <a:bodyPr>
            <a:noAutofit/>
          </a:bodyPr>
          <a:lstStyle/>
          <a:p>
            <a:r>
              <a:rPr lang="en-US" sz="6600" b="1" dirty="0">
                <a:solidFill>
                  <a:schemeClr val="bg1"/>
                </a:solidFill>
                <a:latin typeface="+mn-lt"/>
              </a:rPr>
              <a:t>OPINION OR FACT?</a:t>
            </a:r>
          </a:p>
        </p:txBody>
      </p:sp>
      <p:pic>
        <p:nvPicPr>
          <p:cNvPr id="12" name="Picture 11" descr="A screenshot of a news&#10;&#10;Description automatically generated">
            <a:extLst>
              <a:ext uri="{FF2B5EF4-FFF2-40B4-BE49-F238E27FC236}">
                <a16:creationId xmlns:a16="http://schemas.microsoft.com/office/drawing/2014/main" id="{24276EB2-DC29-7F1F-FE5F-D22D1F8B2F8D}"/>
              </a:ext>
            </a:extLst>
          </p:cNvPr>
          <p:cNvPicPr>
            <a:picLocks noChangeAspect="1"/>
          </p:cNvPicPr>
          <p:nvPr/>
        </p:nvPicPr>
        <p:blipFill>
          <a:blip r:embed="rId3"/>
          <a:stretch>
            <a:fillRect/>
          </a:stretch>
        </p:blipFill>
        <p:spPr>
          <a:xfrm>
            <a:off x="2343155" y="1411309"/>
            <a:ext cx="7172324" cy="5263657"/>
          </a:xfrm>
          <a:prstGeom prst="rect">
            <a:avLst/>
          </a:prstGeom>
        </p:spPr>
      </p:pic>
    </p:spTree>
    <p:extLst>
      <p:ext uri="{BB962C8B-B14F-4D97-AF65-F5344CB8AC3E}">
        <p14:creationId xmlns:p14="http://schemas.microsoft.com/office/powerpoint/2010/main" val="69125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71528" y="200022"/>
            <a:ext cx="10167937" cy="1150269"/>
          </a:xfrm>
        </p:spPr>
        <p:txBody>
          <a:bodyPr>
            <a:noAutofit/>
          </a:bodyPr>
          <a:lstStyle/>
          <a:p>
            <a:r>
              <a:rPr lang="en-US" sz="6600" b="1" dirty="0">
                <a:solidFill>
                  <a:schemeClr val="bg1"/>
                </a:solidFill>
                <a:latin typeface="+mn-lt"/>
              </a:rPr>
              <a:t>OPINION OR FACT?</a:t>
            </a:r>
          </a:p>
        </p:txBody>
      </p:sp>
      <p:pic>
        <p:nvPicPr>
          <p:cNvPr id="4" name="Picture 3" descr="A screenshot of a news report&#10;&#10;Description automatically generated">
            <a:extLst>
              <a:ext uri="{FF2B5EF4-FFF2-40B4-BE49-F238E27FC236}">
                <a16:creationId xmlns:a16="http://schemas.microsoft.com/office/drawing/2014/main" id="{DC833FD9-076A-5449-E0A1-8C8A3D2959BA}"/>
              </a:ext>
            </a:extLst>
          </p:cNvPr>
          <p:cNvPicPr>
            <a:picLocks noChangeAspect="1"/>
          </p:cNvPicPr>
          <p:nvPr/>
        </p:nvPicPr>
        <p:blipFill>
          <a:blip r:embed="rId3"/>
          <a:stretch>
            <a:fillRect/>
          </a:stretch>
        </p:blipFill>
        <p:spPr>
          <a:xfrm>
            <a:off x="2354943" y="1984829"/>
            <a:ext cx="7772400" cy="4402862"/>
          </a:xfrm>
          <a:prstGeom prst="rect">
            <a:avLst/>
          </a:prstGeom>
        </p:spPr>
      </p:pic>
    </p:spTree>
    <p:extLst>
      <p:ext uri="{BB962C8B-B14F-4D97-AF65-F5344CB8AC3E}">
        <p14:creationId xmlns:p14="http://schemas.microsoft.com/office/powerpoint/2010/main" val="42589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71528" y="343986"/>
            <a:ext cx="10167937" cy="1392071"/>
          </a:xfrm>
        </p:spPr>
        <p:txBody>
          <a:bodyPr>
            <a:noAutofit/>
          </a:bodyPr>
          <a:lstStyle/>
          <a:p>
            <a:r>
              <a:rPr lang="en-US" sz="6600" b="1" dirty="0">
                <a:solidFill>
                  <a:schemeClr val="bg1"/>
                </a:solidFill>
                <a:latin typeface="+mn-lt"/>
              </a:rPr>
              <a:t>OPINION OR FACT?</a:t>
            </a:r>
          </a:p>
        </p:txBody>
      </p:sp>
      <p:pic>
        <p:nvPicPr>
          <p:cNvPr id="3" name="LBC Due Impartiality">
            <a:hlinkClick r:id="" action="ppaction://media"/>
            <a:extLst>
              <a:ext uri="{FF2B5EF4-FFF2-40B4-BE49-F238E27FC236}">
                <a16:creationId xmlns:a16="http://schemas.microsoft.com/office/drawing/2014/main" id="{B2A4EE09-D1B2-42C1-DE76-5717F7B05C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76388" y="2160588"/>
            <a:ext cx="812800" cy="812800"/>
          </a:xfrm>
          <a:prstGeom prst="rect">
            <a:avLst/>
          </a:prstGeom>
        </p:spPr>
      </p:pic>
      <p:pic>
        <p:nvPicPr>
          <p:cNvPr id="7" name="Picture 6" descr="A logo with white text&#10;&#10;Description automatically generated">
            <a:extLst>
              <a:ext uri="{FF2B5EF4-FFF2-40B4-BE49-F238E27FC236}">
                <a16:creationId xmlns:a16="http://schemas.microsoft.com/office/drawing/2014/main" id="{5BF3C0B2-93D5-6377-6AA2-776BC5905F8B}"/>
              </a:ext>
            </a:extLst>
          </p:cNvPr>
          <p:cNvPicPr>
            <a:picLocks noChangeAspect="1"/>
          </p:cNvPicPr>
          <p:nvPr/>
        </p:nvPicPr>
        <p:blipFill>
          <a:blip r:embed="rId6"/>
          <a:stretch>
            <a:fillRect/>
          </a:stretch>
        </p:blipFill>
        <p:spPr>
          <a:xfrm>
            <a:off x="3729035" y="1943101"/>
            <a:ext cx="4566153" cy="2257424"/>
          </a:xfrm>
          <a:prstGeom prst="rect">
            <a:avLst/>
          </a:prstGeom>
        </p:spPr>
      </p:pic>
      <p:sp>
        <p:nvSpPr>
          <p:cNvPr id="8" name="Title 1">
            <a:extLst>
              <a:ext uri="{FF2B5EF4-FFF2-40B4-BE49-F238E27FC236}">
                <a16:creationId xmlns:a16="http://schemas.microsoft.com/office/drawing/2014/main" id="{60E9EAD2-3DF2-3CA1-D574-40EC7661FBCF}"/>
              </a:ext>
            </a:extLst>
          </p:cNvPr>
          <p:cNvSpPr txBox="1">
            <a:spLocks/>
          </p:cNvSpPr>
          <p:nvPr/>
        </p:nvSpPr>
        <p:spPr>
          <a:xfrm>
            <a:off x="771527" y="4039686"/>
            <a:ext cx="10167937" cy="139207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u="sng" dirty="0">
                <a:solidFill>
                  <a:schemeClr val="bg1"/>
                </a:solidFill>
                <a:latin typeface="+mn-lt"/>
              </a:rPr>
              <a:t>LBC 0800 News Bulletin</a:t>
            </a:r>
          </a:p>
        </p:txBody>
      </p:sp>
    </p:spTree>
    <p:extLst>
      <p:ext uri="{BB962C8B-B14F-4D97-AF65-F5344CB8AC3E}">
        <p14:creationId xmlns:p14="http://schemas.microsoft.com/office/powerpoint/2010/main" val="32612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8" presetClass="entr" presetSubtype="12"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par>
                                <p:cTn id="17" presetID="1" presetClass="mediacall" presetSubtype="0" fill="hold" nodeType="withEffect">
                                  <p:stCondLst>
                                    <p:cond delay="0"/>
                                  </p:stCondLst>
                                  <p:childTnLst>
                                    <p:cmd type="call" cmd="playFrom(0.0)">
                                      <p:cBhvr>
                                        <p:cTn id="18" dur="53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childTnLst>
        </p:cTn>
      </p:par>
    </p:tnLst>
    <p:bldLst>
      <p:bldP spid="2"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71528" y="343986"/>
            <a:ext cx="10167937" cy="1392071"/>
          </a:xfrm>
        </p:spPr>
        <p:txBody>
          <a:bodyPr>
            <a:noAutofit/>
          </a:bodyPr>
          <a:lstStyle/>
          <a:p>
            <a:r>
              <a:rPr lang="en-US" sz="6600" b="1" dirty="0">
                <a:solidFill>
                  <a:schemeClr val="bg1"/>
                </a:solidFill>
                <a:latin typeface="+mn-lt"/>
              </a:rPr>
              <a:t>PRINT vs BROADCAST</a:t>
            </a:r>
          </a:p>
        </p:txBody>
      </p:sp>
      <p:pic>
        <p:nvPicPr>
          <p:cNvPr id="4" name="Picture 3" descr="A logo with a color palette&#10;&#10;Description automatically generated with medium confidence">
            <a:extLst>
              <a:ext uri="{FF2B5EF4-FFF2-40B4-BE49-F238E27FC236}">
                <a16:creationId xmlns:a16="http://schemas.microsoft.com/office/drawing/2014/main" id="{420826F7-7640-CBF0-BDF9-86E3F4E3AE17}"/>
              </a:ext>
            </a:extLst>
          </p:cNvPr>
          <p:cNvPicPr>
            <a:picLocks noChangeAspect="1"/>
          </p:cNvPicPr>
          <p:nvPr/>
        </p:nvPicPr>
        <p:blipFill>
          <a:blip r:embed="rId3"/>
          <a:stretch>
            <a:fillRect/>
          </a:stretch>
        </p:blipFill>
        <p:spPr>
          <a:xfrm>
            <a:off x="8261367" y="3922712"/>
            <a:ext cx="3784600" cy="927100"/>
          </a:xfrm>
          <a:prstGeom prst="rect">
            <a:avLst/>
          </a:prstGeom>
        </p:spPr>
      </p:pic>
      <p:pic>
        <p:nvPicPr>
          <p:cNvPr id="7" name="Picture 6" descr="Red text on a white background&#10;&#10;Description automatically generated">
            <a:extLst>
              <a:ext uri="{FF2B5EF4-FFF2-40B4-BE49-F238E27FC236}">
                <a16:creationId xmlns:a16="http://schemas.microsoft.com/office/drawing/2014/main" id="{5BA4EA53-E7FA-3B1B-C77F-5829466761F1}"/>
              </a:ext>
            </a:extLst>
          </p:cNvPr>
          <p:cNvPicPr>
            <a:picLocks noChangeAspect="1"/>
          </p:cNvPicPr>
          <p:nvPr/>
        </p:nvPicPr>
        <p:blipFill>
          <a:blip r:embed="rId4"/>
          <a:stretch>
            <a:fillRect/>
          </a:stretch>
        </p:blipFill>
        <p:spPr>
          <a:xfrm>
            <a:off x="532122" y="2243141"/>
            <a:ext cx="11508279" cy="1685925"/>
          </a:xfrm>
          <a:prstGeom prst="rect">
            <a:avLst/>
          </a:prstGeom>
        </p:spPr>
      </p:pic>
    </p:spTree>
    <p:extLst>
      <p:ext uri="{BB962C8B-B14F-4D97-AF65-F5344CB8AC3E}">
        <p14:creationId xmlns:p14="http://schemas.microsoft.com/office/powerpoint/2010/main" val="423616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par>
                                <p:cTn id="16" presetID="55"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0.70"/>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790189" y="194698"/>
            <a:ext cx="10167937" cy="1392071"/>
          </a:xfrm>
        </p:spPr>
        <p:txBody>
          <a:bodyPr>
            <a:noAutofit/>
          </a:bodyPr>
          <a:lstStyle/>
          <a:p>
            <a:r>
              <a:rPr lang="en-US" sz="6600" b="1" dirty="0">
                <a:solidFill>
                  <a:schemeClr val="bg1"/>
                </a:solidFill>
                <a:latin typeface="+mn-lt"/>
              </a:rPr>
              <a:t>THE “BBC” WAY?</a:t>
            </a:r>
          </a:p>
        </p:txBody>
      </p:sp>
      <p:pic>
        <p:nvPicPr>
          <p:cNvPr id="3" name="Radio 2 Due Impartilaity">
            <a:hlinkClick r:id="" action="ppaction://media"/>
            <a:extLst>
              <a:ext uri="{FF2B5EF4-FFF2-40B4-BE49-F238E27FC236}">
                <a16:creationId xmlns:a16="http://schemas.microsoft.com/office/drawing/2014/main" id="{9E970D26-D048-981C-E7ED-DA5C4F5FB3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8" y="2616200"/>
            <a:ext cx="812800" cy="812800"/>
          </a:xfrm>
          <a:prstGeom prst="rect">
            <a:avLst/>
          </a:prstGeom>
        </p:spPr>
      </p:pic>
      <p:pic>
        <p:nvPicPr>
          <p:cNvPr id="6" name="Picture 5" descr="A logo of a radio company&#10;&#10;Description automatically generated">
            <a:extLst>
              <a:ext uri="{FF2B5EF4-FFF2-40B4-BE49-F238E27FC236}">
                <a16:creationId xmlns:a16="http://schemas.microsoft.com/office/drawing/2014/main" id="{052FC170-5310-8DE5-1800-89DBE5534A22}"/>
              </a:ext>
            </a:extLst>
          </p:cNvPr>
          <p:cNvPicPr>
            <a:picLocks noChangeAspect="1"/>
          </p:cNvPicPr>
          <p:nvPr/>
        </p:nvPicPr>
        <p:blipFill>
          <a:blip r:embed="rId6"/>
          <a:stretch>
            <a:fillRect/>
          </a:stretch>
        </p:blipFill>
        <p:spPr>
          <a:xfrm>
            <a:off x="3052760" y="2164702"/>
            <a:ext cx="5631060" cy="2698084"/>
          </a:xfrm>
          <a:prstGeom prst="rect">
            <a:avLst/>
          </a:prstGeom>
        </p:spPr>
      </p:pic>
      <p:sp>
        <p:nvSpPr>
          <p:cNvPr id="8" name="Title 1">
            <a:extLst>
              <a:ext uri="{FF2B5EF4-FFF2-40B4-BE49-F238E27FC236}">
                <a16:creationId xmlns:a16="http://schemas.microsoft.com/office/drawing/2014/main" id="{6AA23B1D-F1DA-B20B-1A92-1F51AAF1A20A}"/>
              </a:ext>
            </a:extLst>
          </p:cNvPr>
          <p:cNvSpPr txBox="1">
            <a:spLocks/>
          </p:cNvSpPr>
          <p:nvPr/>
        </p:nvSpPr>
        <p:spPr>
          <a:xfrm>
            <a:off x="771527" y="4935426"/>
            <a:ext cx="10167937" cy="139207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u="sng" dirty="0">
                <a:solidFill>
                  <a:schemeClr val="bg1"/>
                </a:solidFill>
                <a:latin typeface="+mn-lt"/>
              </a:rPr>
              <a:t>Radio 2 0800 News Bulletin</a:t>
            </a:r>
          </a:p>
        </p:txBody>
      </p:sp>
    </p:spTree>
    <p:extLst>
      <p:ext uri="{BB962C8B-B14F-4D97-AF65-F5344CB8AC3E}">
        <p14:creationId xmlns:p14="http://schemas.microsoft.com/office/powerpoint/2010/main" val="153865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1" presetClass="mediacall" presetSubtype="0" fill="hold" nodeType="withEffect">
                                  <p:stCondLst>
                                    <p:cond delay="0"/>
                                  </p:stCondLst>
                                  <p:childTnLst>
                                    <p:cmd type="call" cmd="playFrom(0.0)">
                                      <p:cBhvr>
                                        <p:cTn id="16" dur="54984" fill="hold"/>
                                        <p:tgtEl>
                                          <p:spTgt spid="3"/>
                                        </p:tgtEl>
                                      </p:cBhvr>
                                    </p:cmd>
                                  </p:childTnLst>
                                </p:cTn>
                              </p:par>
                              <p:par>
                                <p:cTn id="17" presetID="16" presetClass="entr" presetSubtype="2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3"/>
                </p:tgtEl>
              </p:cMediaNode>
            </p:audio>
          </p:childTnLst>
        </p:cTn>
      </p:par>
    </p:tnLst>
    <p:bldLst>
      <p:bldP spid="2"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1012031" y="171447"/>
            <a:ext cx="10167937" cy="1150269"/>
          </a:xfrm>
        </p:spPr>
        <p:txBody>
          <a:bodyPr>
            <a:noAutofit/>
          </a:bodyPr>
          <a:lstStyle/>
          <a:p>
            <a:r>
              <a:rPr lang="en-US" sz="6600" b="1" dirty="0">
                <a:solidFill>
                  <a:schemeClr val="bg1"/>
                </a:solidFill>
                <a:latin typeface="+mn-lt"/>
              </a:rPr>
              <a:t>FACTS… AND ANALYSIS</a:t>
            </a:r>
          </a:p>
        </p:txBody>
      </p:sp>
      <p:pic>
        <p:nvPicPr>
          <p:cNvPr id="8" name="Picture 7" descr="A screenshot of a cellphone&#10;&#10;Description automatically generated">
            <a:extLst>
              <a:ext uri="{FF2B5EF4-FFF2-40B4-BE49-F238E27FC236}">
                <a16:creationId xmlns:a16="http://schemas.microsoft.com/office/drawing/2014/main" id="{0316AB7D-77CE-9823-10B8-73D9CBC00859}"/>
              </a:ext>
            </a:extLst>
          </p:cNvPr>
          <p:cNvPicPr>
            <a:picLocks noChangeAspect="1"/>
          </p:cNvPicPr>
          <p:nvPr/>
        </p:nvPicPr>
        <p:blipFill>
          <a:blip r:embed="rId3"/>
          <a:stretch>
            <a:fillRect/>
          </a:stretch>
        </p:blipFill>
        <p:spPr>
          <a:xfrm>
            <a:off x="1110956" y="1566623"/>
            <a:ext cx="4429672" cy="4988163"/>
          </a:xfrm>
          <a:prstGeom prst="rect">
            <a:avLst/>
          </a:prstGeom>
        </p:spPr>
      </p:pic>
      <p:pic>
        <p:nvPicPr>
          <p:cNvPr id="10" name="Picture 9" descr="A screenshot of a social media post&#10;&#10;Description automatically generated">
            <a:extLst>
              <a:ext uri="{FF2B5EF4-FFF2-40B4-BE49-F238E27FC236}">
                <a16:creationId xmlns:a16="http://schemas.microsoft.com/office/drawing/2014/main" id="{C8FCB53F-7F2E-B2FE-BE55-22C76AC6B48A}"/>
              </a:ext>
            </a:extLst>
          </p:cNvPr>
          <p:cNvPicPr>
            <a:picLocks noChangeAspect="1"/>
          </p:cNvPicPr>
          <p:nvPr/>
        </p:nvPicPr>
        <p:blipFill>
          <a:blip r:embed="rId4"/>
          <a:stretch>
            <a:fillRect/>
          </a:stretch>
        </p:blipFill>
        <p:spPr>
          <a:xfrm>
            <a:off x="6096000" y="1498359"/>
            <a:ext cx="5629422" cy="5056427"/>
          </a:xfrm>
          <a:prstGeom prst="rect">
            <a:avLst/>
          </a:prstGeom>
        </p:spPr>
      </p:pic>
    </p:spTree>
    <p:extLst>
      <p:ext uri="{BB962C8B-B14F-4D97-AF65-F5344CB8AC3E}">
        <p14:creationId xmlns:p14="http://schemas.microsoft.com/office/powerpoint/2010/main" val="391607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1012031" y="171447"/>
            <a:ext cx="10167937" cy="1150269"/>
          </a:xfrm>
        </p:spPr>
        <p:txBody>
          <a:bodyPr>
            <a:noAutofit/>
          </a:bodyPr>
          <a:lstStyle/>
          <a:p>
            <a:r>
              <a:rPr lang="en-US" sz="6600" b="1" dirty="0">
                <a:solidFill>
                  <a:schemeClr val="bg1"/>
                </a:solidFill>
                <a:latin typeface="+mn-lt"/>
              </a:rPr>
              <a:t>OPINION … OR ANALYSIS?</a:t>
            </a:r>
          </a:p>
        </p:txBody>
      </p:sp>
      <p:pic>
        <p:nvPicPr>
          <p:cNvPr id="8" name="Picture 7" descr="A screenshot of a cellphone&#10;&#10;Description automatically generated">
            <a:extLst>
              <a:ext uri="{FF2B5EF4-FFF2-40B4-BE49-F238E27FC236}">
                <a16:creationId xmlns:a16="http://schemas.microsoft.com/office/drawing/2014/main" id="{0316AB7D-77CE-9823-10B8-73D9CBC00859}"/>
              </a:ext>
            </a:extLst>
          </p:cNvPr>
          <p:cNvPicPr>
            <a:picLocks noChangeAspect="1"/>
          </p:cNvPicPr>
          <p:nvPr/>
        </p:nvPicPr>
        <p:blipFill rotWithShape="1">
          <a:blip r:embed="rId3"/>
          <a:srcRect l="-321" t="74773" r="321" b="133"/>
          <a:stretch/>
        </p:blipFill>
        <p:spPr>
          <a:xfrm>
            <a:off x="508988" y="1850231"/>
            <a:ext cx="11174023" cy="3157537"/>
          </a:xfrm>
          <a:prstGeom prst="rect">
            <a:avLst/>
          </a:prstGeom>
        </p:spPr>
      </p:pic>
      <p:pic>
        <p:nvPicPr>
          <p:cNvPr id="3" name="Picture 2" descr="A screenshot of a cellphone&#10;&#10;Description automatically generated">
            <a:extLst>
              <a:ext uri="{FF2B5EF4-FFF2-40B4-BE49-F238E27FC236}">
                <a16:creationId xmlns:a16="http://schemas.microsoft.com/office/drawing/2014/main" id="{259D1422-26F6-4E5E-9591-6DB277723C29}"/>
              </a:ext>
            </a:extLst>
          </p:cNvPr>
          <p:cNvPicPr>
            <a:picLocks noChangeAspect="1"/>
          </p:cNvPicPr>
          <p:nvPr/>
        </p:nvPicPr>
        <p:blipFill rotWithShape="1">
          <a:blip r:embed="rId3"/>
          <a:srcRect t="20150" r="53379" b="65815"/>
          <a:stretch/>
        </p:blipFill>
        <p:spPr>
          <a:xfrm>
            <a:off x="3427812" y="4686301"/>
            <a:ext cx="5352563" cy="1814512"/>
          </a:xfrm>
          <a:prstGeom prst="rect">
            <a:avLst/>
          </a:prstGeom>
        </p:spPr>
      </p:pic>
    </p:spTree>
    <p:extLst>
      <p:ext uri="{BB962C8B-B14F-4D97-AF65-F5344CB8AC3E}">
        <p14:creationId xmlns:p14="http://schemas.microsoft.com/office/powerpoint/2010/main" val="359231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par>
                                <p:cTn id="16" presetID="55"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strVal val="#ppt_w*0.70"/>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Effect transition="in" filter="fade">
                                      <p:cBhvr>
                                        <p:cTn id="2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1012031" y="171447"/>
            <a:ext cx="10167937" cy="1150269"/>
          </a:xfrm>
        </p:spPr>
        <p:txBody>
          <a:bodyPr>
            <a:noAutofit/>
          </a:bodyPr>
          <a:lstStyle/>
          <a:p>
            <a:r>
              <a:rPr lang="en-US" sz="6600" b="1" dirty="0">
                <a:solidFill>
                  <a:schemeClr val="bg1"/>
                </a:solidFill>
                <a:latin typeface="+mn-lt"/>
              </a:rPr>
              <a:t>OPINION … OR ANALYSIS?</a:t>
            </a:r>
          </a:p>
        </p:txBody>
      </p:sp>
      <p:pic>
        <p:nvPicPr>
          <p:cNvPr id="5" name="Picture 4" descr="A black text on a white background&#10;&#10;Description automatically generated">
            <a:extLst>
              <a:ext uri="{FF2B5EF4-FFF2-40B4-BE49-F238E27FC236}">
                <a16:creationId xmlns:a16="http://schemas.microsoft.com/office/drawing/2014/main" id="{93C3CD8D-C82E-0E16-4632-5A2C9D8DD9EB}"/>
              </a:ext>
            </a:extLst>
          </p:cNvPr>
          <p:cNvPicPr>
            <a:picLocks noChangeAspect="1"/>
          </p:cNvPicPr>
          <p:nvPr/>
        </p:nvPicPr>
        <p:blipFill>
          <a:blip r:embed="rId3"/>
          <a:stretch>
            <a:fillRect/>
          </a:stretch>
        </p:blipFill>
        <p:spPr>
          <a:xfrm>
            <a:off x="502439" y="1487488"/>
            <a:ext cx="9760349" cy="3320371"/>
          </a:xfrm>
          <a:prstGeom prst="rect">
            <a:avLst/>
          </a:prstGeom>
        </p:spPr>
      </p:pic>
      <p:pic>
        <p:nvPicPr>
          <p:cNvPr id="7" name="Picture 6" descr="A black and blue text&#10;&#10;Description automatically generated">
            <a:extLst>
              <a:ext uri="{FF2B5EF4-FFF2-40B4-BE49-F238E27FC236}">
                <a16:creationId xmlns:a16="http://schemas.microsoft.com/office/drawing/2014/main" id="{B08E74E6-8B0D-CDB5-C7AA-F8B3B9E02643}"/>
              </a:ext>
            </a:extLst>
          </p:cNvPr>
          <p:cNvPicPr>
            <a:picLocks noChangeAspect="1"/>
          </p:cNvPicPr>
          <p:nvPr/>
        </p:nvPicPr>
        <p:blipFill>
          <a:blip r:embed="rId4"/>
          <a:stretch>
            <a:fillRect/>
          </a:stretch>
        </p:blipFill>
        <p:spPr>
          <a:xfrm>
            <a:off x="5440372" y="4641850"/>
            <a:ext cx="4826000" cy="1117600"/>
          </a:xfrm>
          <a:prstGeom prst="rect">
            <a:avLst/>
          </a:prstGeom>
        </p:spPr>
      </p:pic>
    </p:spTree>
    <p:extLst>
      <p:ext uri="{BB962C8B-B14F-4D97-AF65-F5344CB8AC3E}">
        <p14:creationId xmlns:p14="http://schemas.microsoft.com/office/powerpoint/2010/main" val="371902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F668-BC7A-A59E-E06A-8F24EE884F4E}"/>
              </a:ext>
            </a:extLst>
          </p:cNvPr>
          <p:cNvSpPr>
            <a:spLocks noGrp="1"/>
          </p:cNvSpPr>
          <p:nvPr>
            <p:ph type="ctrTitle"/>
          </p:nvPr>
        </p:nvSpPr>
        <p:spPr>
          <a:xfrm>
            <a:off x="1012031" y="171447"/>
            <a:ext cx="10167937" cy="1150269"/>
          </a:xfrm>
        </p:spPr>
        <p:txBody>
          <a:bodyPr>
            <a:noAutofit/>
          </a:bodyPr>
          <a:lstStyle/>
          <a:p>
            <a:r>
              <a:rPr lang="en-US" sz="6600" b="1" dirty="0">
                <a:solidFill>
                  <a:schemeClr val="bg1"/>
                </a:solidFill>
                <a:latin typeface="+mn-lt"/>
              </a:rPr>
              <a:t>RECAP</a:t>
            </a:r>
          </a:p>
        </p:txBody>
      </p:sp>
      <p:sp>
        <p:nvSpPr>
          <p:cNvPr id="3" name="Title 1">
            <a:extLst>
              <a:ext uri="{FF2B5EF4-FFF2-40B4-BE49-F238E27FC236}">
                <a16:creationId xmlns:a16="http://schemas.microsoft.com/office/drawing/2014/main" id="{0E7D3F7C-2A34-2D4B-BA76-2C35FF28ECFA}"/>
              </a:ext>
            </a:extLst>
          </p:cNvPr>
          <p:cNvSpPr txBox="1">
            <a:spLocks/>
          </p:cNvSpPr>
          <p:nvPr/>
        </p:nvSpPr>
        <p:spPr>
          <a:xfrm>
            <a:off x="342900" y="1900238"/>
            <a:ext cx="11744325" cy="458628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US" sz="4400" b="1" dirty="0">
                <a:solidFill>
                  <a:schemeClr val="bg1"/>
                </a:solidFill>
                <a:latin typeface="+mn-lt"/>
              </a:rPr>
              <a:t>”Due” Impartiality applies to UK broadcasters</a:t>
            </a:r>
            <a:br>
              <a:rPr lang="en-US" sz="4400" b="1" dirty="0">
                <a:solidFill>
                  <a:schemeClr val="bg1"/>
                </a:solidFill>
                <a:latin typeface="+mn-lt"/>
              </a:rPr>
            </a:br>
            <a:endParaRPr lang="en-US" sz="4400" b="1" dirty="0">
              <a:solidFill>
                <a:schemeClr val="bg1"/>
              </a:solidFill>
              <a:latin typeface="+mn-lt"/>
            </a:endParaRPr>
          </a:p>
          <a:p>
            <a:pPr marL="857250" indent="-857250" algn="l">
              <a:buFont typeface="Arial" panose="020B0604020202020204" pitchFamily="34" charset="0"/>
              <a:buChar char="•"/>
            </a:pPr>
            <a:r>
              <a:rPr lang="en-US" sz="4400" b="1" dirty="0">
                <a:solidFill>
                  <a:schemeClr val="bg1"/>
                </a:solidFill>
                <a:latin typeface="+mn-lt"/>
              </a:rPr>
              <a:t>Balance “over time”</a:t>
            </a:r>
            <a:br>
              <a:rPr lang="en-US" sz="4400" b="1" dirty="0">
                <a:solidFill>
                  <a:schemeClr val="bg1"/>
                </a:solidFill>
                <a:latin typeface="+mn-lt"/>
              </a:rPr>
            </a:br>
            <a:endParaRPr lang="en-US" sz="4400" b="1" dirty="0">
              <a:solidFill>
                <a:schemeClr val="bg1"/>
              </a:solidFill>
              <a:latin typeface="+mn-lt"/>
            </a:endParaRPr>
          </a:p>
          <a:p>
            <a:pPr marL="857250" indent="-857250" algn="l">
              <a:buFont typeface="Arial" panose="020B0604020202020204" pitchFamily="34" charset="0"/>
              <a:buChar char="•"/>
            </a:pPr>
            <a:r>
              <a:rPr lang="en-US" sz="4400" b="1" dirty="0">
                <a:solidFill>
                  <a:schemeClr val="bg1"/>
                </a:solidFill>
                <a:latin typeface="+mn-lt"/>
              </a:rPr>
              <a:t>No opinions by newsreaders</a:t>
            </a:r>
            <a:br>
              <a:rPr lang="en-US" sz="4400" b="1" dirty="0">
                <a:solidFill>
                  <a:schemeClr val="bg1"/>
                </a:solidFill>
                <a:latin typeface="+mn-lt"/>
              </a:rPr>
            </a:br>
            <a:endParaRPr lang="en-US" sz="4400" b="1" dirty="0">
              <a:solidFill>
                <a:schemeClr val="bg1"/>
              </a:solidFill>
              <a:latin typeface="+mn-lt"/>
            </a:endParaRPr>
          </a:p>
          <a:p>
            <a:pPr marL="857250" indent="-857250" algn="l">
              <a:buFont typeface="Arial" panose="020B0604020202020204" pitchFamily="34" charset="0"/>
              <a:buChar char="•"/>
            </a:pPr>
            <a:r>
              <a:rPr lang="en-US" sz="4400" b="1" dirty="0">
                <a:solidFill>
                  <a:schemeClr val="bg1"/>
                </a:solidFill>
                <a:latin typeface="+mn-lt"/>
              </a:rPr>
              <a:t>Context and analysis permitted</a:t>
            </a:r>
          </a:p>
          <a:p>
            <a:pPr marL="857250" indent="-857250" algn="l">
              <a:buFont typeface="Arial" panose="020B0604020202020204" pitchFamily="34" charset="0"/>
              <a:buChar char="•"/>
            </a:pPr>
            <a:endParaRPr lang="en-US" sz="4400" b="1" dirty="0">
              <a:solidFill>
                <a:schemeClr val="bg1"/>
              </a:solidFill>
              <a:latin typeface="+mn-lt"/>
            </a:endParaRPr>
          </a:p>
        </p:txBody>
      </p:sp>
    </p:spTree>
    <p:extLst>
      <p:ext uri="{BB962C8B-B14F-4D97-AF65-F5344CB8AC3E}">
        <p14:creationId xmlns:p14="http://schemas.microsoft.com/office/powerpoint/2010/main" val="387820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794</Words>
  <Application>Microsoft Macintosh PowerPoint</Application>
  <PresentationFormat>Widescreen</PresentationFormat>
  <Paragraphs>63</Paragraphs>
  <Slides>11</Slides>
  <Notes>10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CAN YOU SEE BOTH SIDES?</vt:lpstr>
      <vt:lpstr>WHICH IS THE BETTER HEADLINE?</vt:lpstr>
      <vt:lpstr>OPINION OR FACT?</vt:lpstr>
      <vt:lpstr>OPINION OR FACT?</vt:lpstr>
      <vt:lpstr>OPINION OR FACT?</vt:lpstr>
      <vt:lpstr>PRINT vs BROADCAST</vt:lpstr>
      <vt:lpstr>THE “BBC” WAY?</vt:lpstr>
      <vt:lpstr>FACTS… AND ANALYSIS</vt:lpstr>
      <vt:lpstr>OPINION … OR ANALYSIS?</vt:lpstr>
      <vt:lpstr>OPINION … OR ANALYSIS?</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YOU SEE BOTH SIDES?</dc:title>
  <dc:creator>Kevin Stanley</dc:creator>
  <cp:lastModifiedBy>Kevin Stanley</cp:lastModifiedBy>
  <cp:revision>1</cp:revision>
  <dcterms:created xsi:type="dcterms:W3CDTF">2023-12-20T10:17:50Z</dcterms:created>
  <dcterms:modified xsi:type="dcterms:W3CDTF">2023-12-20T16:03:27Z</dcterms:modified>
</cp:coreProperties>
</file>